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57" r:id="rId4"/>
    <p:sldId id="258" r:id="rId5"/>
    <p:sldId id="259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0" r:id="rId14"/>
    <p:sldId id="269" r:id="rId15"/>
    <p:sldId id="284" r:id="rId16"/>
    <p:sldId id="271" r:id="rId17"/>
    <p:sldId id="272" r:id="rId18"/>
    <p:sldId id="283" r:id="rId19"/>
    <p:sldId id="268" r:id="rId20"/>
    <p:sldId id="273" r:id="rId21"/>
    <p:sldId id="275" r:id="rId22"/>
    <p:sldId id="274" r:id="rId23"/>
    <p:sldId id="276" r:id="rId24"/>
    <p:sldId id="278" r:id="rId25"/>
    <p:sldId id="285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F7523-6A7E-421A-A9C4-2483E74C1921}">
          <p14:sldIdLst>
            <p14:sldId id="256"/>
            <p14:sldId id="282"/>
            <p14:sldId id="257"/>
            <p14:sldId id="258"/>
            <p14:sldId id="259"/>
            <p14:sldId id="263"/>
            <p14:sldId id="261"/>
            <p14:sldId id="262"/>
            <p14:sldId id="264"/>
            <p14:sldId id="265"/>
            <p14:sldId id="266"/>
            <p14:sldId id="267"/>
            <p14:sldId id="260"/>
            <p14:sldId id="269"/>
            <p14:sldId id="284"/>
            <p14:sldId id="271"/>
            <p14:sldId id="272"/>
            <p14:sldId id="283"/>
            <p14:sldId id="268"/>
            <p14:sldId id="273"/>
            <p14:sldId id="275"/>
            <p14:sldId id="274"/>
            <p14:sldId id="276"/>
            <p14:sldId id="278"/>
            <p14:sldId id="285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276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EB6F6-2DB4-40C4-97D9-8CF3AF6C6344}" type="datetimeFigureOut">
              <a:rPr lang="en-US" smtClean="0"/>
              <a:pPr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5F2BF-E666-4E56-B926-17FC3B782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4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5F2BF-E666-4E56-B926-17FC3B78202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5F2BF-E666-4E56-B926-17FC3B78202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3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5F2BF-E666-4E56-B926-17FC3B78202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0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5F2BF-E666-4E56-B926-17FC3B78202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0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5F2BF-E666-4E56-B926-17FC3B78202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le.osm.org/1/1/0.png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://tile.osm.org/0/0/0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r-Cyrl-CS" b="1" dirty="0"/>
              <a:t>RAZVOJ ANDROID MOBILNIH APLIKACIJA SA PODRŠKOM </a:t>
            </a:r>
            <a:r>
              <a:rPr lang="en-US" dirty="0"/>
              <a:t/>
            </a:r>
            <a:br>
              <a:rPr lang="en-US" dirty="0"/>
            </a:br>
            <a:r>
              <a:rPr lang="sr-Cyrl-CS" b="1" dirty="0"/>
              <a:t>ZA OFFLINE REŽIM RADA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9465412" cy="1126283"/>
          </a:xfrm>
        </p:spPr>
        <p:txBody>
          <a:bodyPr>
            <a:normAutofit/>
          </a:bodyPr>
          <a:lstStyle/>
          <a:p>
            <a:r>
              <a:rPr lang="sr-Latn-RS" sz="2800" dirty="0" smtClean="0"/>
              <a:t>Student:					Mentor:</a:t>
            </a:r>
          </a:p>
          <a:p>
            <a:r>
              <a:rPr lang="sr-Latn-RS" sz="2800" dirty="0" smtClean="0"/>
              <a:t>Željko Laković 			Doc. dr Aleksandar Stanimirović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77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Kako Meteor radi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657" y="1566930"/>
            <a:ext cx="8915400" cy="3777622"/>
          </a:xfrm>
        </p:spPr>
        <p:txBody>
          <a:bodyPr/>
          <a:lstStyle/>
          <a:p>
            <a:r>
              <a:rPr lang="sr-Latn-RS" dirty="0"/>
              <a:t>Reaktivno funkcionalno programiranje</a:t>
            </a:r>
          </a:p>
          <a:p>
            <a:r>
              <a:rPr lang="sr-Latn-RS" dirty="0"/>
              <a:t>Blaze </a:t>
            </a:r>
          </a:p>
          <a:p>
            <a:r>
              <a:rPr lang="sr-Latn-RS" dirty="0" smtClean="0"/>
              <a:t>Tracker</a:t>
            </a:r>
            <a:endParaRPr lang="en-US" dirty="0" smtClean="0"/>
          </a:p>
          <a:p>
            <a:r>
              <a:rPr lang="en-US" dirty="0" smtClean="0"/>
              <a:t>DDP</a:t>
            </a:r>
          </a:p>
          <a:p>
            <a:r>
              <a:rPr lang="en-US" dirty="0" err="1" smtClean="0"/>
              <a:t>Livequery</a:t>
            </a:r>
            <a:endParaRPr lang="en-US" dirty="0" smtClean="0"/>
          </a:p>
          <a:p>
            <a:r>
              <a:rPr lang="en-US" dirty="0" smtClean="0"/>
              <a:t>Mongo I </a:t>
            </a:r>
            <a:r>
              <a:rPr lang="en-US" dirty="0" err="1" smtClean="0"/>
              <a:t>MiniMongo</a:t>
            </a:r>
            <a:endParaRPr lang="en-US" dirty="0"/>
          </a:p>
          <a:p>
            <a:r>
              <a:rPr lang="en-US" dirty="0" smtClean="0"/>
              <a:t>Client I server</a:t>
            </a:r>
            <a:endParaRPr lang="en-US" dirty="0"/>
          </a:p>
          <a:p>
            <a:endParaRPr lang="en-US" dirty="0"/>
          </a:p>
        </p:txBody>
      </p:sp>
      <p:pic>
        <p:nvPicPr>
          <p:cNvPr id="6148" name="Picture 4" descr="http://s3.amazonaws.com/info-mongodb-com/_com_assets/blog/meteor/image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03" y="1907458"/>
            <a:ext cx="78867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Tehnologije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sr-Latn-RS" dirty="0" smtClean="0"/>
              <a:t>skladištenje podataka u mobilnoj aplikaciji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mtClean="0"/>
              <a:t>SQLite</a:t>
            </a:r>
            <a:endParaRPr lang="sr-Latn-RS" dirty="0" smtClean="0"/>
          </a:p>
          <a:p>
            <a:r>
              <a:rPr lang="sr-Latn-RS" dirty="0" smtClean="0"/>
              <a:t>MiniMongo</a:t>
            </a:r>
          </a:p>
          <a:p>
            <a:r>
              <a:rPr lang="sr-Latn-RS" dirty="0" smtClean="0"/>
              <a:t>HTML5 WebStorage</a:t>
            </a:r>
            <a:endParaRPr lang="en-US" dirty="0" smtClean="0"/>
          </a:p>
          <a:p>
            <a:r>
              <a:rPr lang="en-US" dirty="0" smtClean="0"/>
              <a:t>MongoDB</a:t>
            </a:r>
            <a:endParaRPr lang="sr-Latn-RS" dirty="0" smtClean="0"/>
          </a:p>
        </p:txBody>
      </p:sp>
      <p:pic>
        <p:nvPicPr>
          <p:cNvPr id="7170" name="Picture 2" descr="http://hmkcode.github.io/images/2013/09/android-sql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944" y="1742988"/>
            <a:ext cx="3329847" cy="177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packtpub.com/sites/default/files/Article-Images/B04186_03_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69" y="4194127"/>
            <a:ext cx="3076772" cy="19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970" y="1745673"/>
            <a:ext cx="2252703" cy="1644110"/>
          </a:xfrm>
          <a:prstGeom prst="rect">
            <a:avLst/>
          </a:prstGeom>
        </p:spPr>
      </p:pic>
      <p:pic>
        <p:nvPicPr>
          <p:cNvPr id="7176" name="Picture 8" descr="Rezultat sli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194127"/>
            <a:ext cx="5381465" cy="146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Leaflet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JavaScript biblioteka za mapiranje</a:t>
            </a:r>
          </a:p>
          <a:p>
            <a:r>
              <a:rPr lang="sr-Latn-RS" dirty="0" smtClean="0"/>
              <a:t>Provider-i: OMS, MapBox...</a:t>
            </a:r>
          </a:p>
          <a:p>
            <a:r>
              <a:rPr lang="sr-Latn-RS" dirty="0" smtClean="0"/>
              <a:t>„Mobile-friendly“</a:t>
            </a:r>
          </a:p>
          <a:p>
            <a:r>
              <a:rPr lang="sr-Latn-RS" dirty="0" smtClean="0"/>
              <a:t>Potpuno otvorena i besplatna</a:t>
            </a:r>
          </a:p>
          <a:p>
            <a:r>
              <a:rPr lang="sr-Latn-RS" dirty="0" smtClean="0"/>
              <a:t>Leaflet Routing Mashine</a:t>
            </a:r>
          </a:p>
          <a:p>
            <a:endParaRPr lang="en-US" dirty="0"/>
          </a:p>
        </p:txBody>
      </p:sp>
      <p:pic>
        <p:nvPicPr>
          <p:cNvPr id="12290" name="Picture 2" descr="http://leafletjs.com/docs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62" y="4688121"/>
            <a:ext cx="5715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Screenshot_2016-10-14-00-29-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"/>
          <a:stretch>
            <a:fillRect/>
          </a:stretch>
        </p:blipFill>
        <p:spPr bwMode="auto">
          <a:xfrm>
            <a:off x="7946264" y="546265"/>
            <a:ext cx="3464635" cy="594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1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Turisticka aplikacija za planiranje obilazaka - TripPlanner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 descr="vibe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"/>
          <a:stretch>
            <a:fillRect/>
          </a:stretch>
        </p:blipFill>
        <p:spPr bwMode="auto">
          <a:xfrm>
            <a:off x="1782986" y="2030681"/>
            <a:ext cx="2703345" cy="465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Screenshot_2016-10-14-00-49-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/>
          <a:stretch>
            <a:fillRect/>
          </a:stretch>
        </p:blipFill>
        <p:spPr bwMode="auto">
          <a:xfrm>
            <a:off x="5292557" y="2030682"/>
            <a:ext cx="2702484" cy="465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Screenshot_2016-10-14-00-18-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/>
          <a:stretch>
            <a:fillRect/>
          </a:stretch>
        </p:blipFill>
        <p:spPr bwMode="auto">
          <a:xfrm>
            <a:off x="8801267" y="2030681"/>
            <a:ext cx="2689913" cy="465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Arhitektura aplikacije TripPlanner</a:t>
            </a:r>
            <a:endParaRPr lang="en-US" dirty="0"/>
          </a:p>
        </p:txBody>
      </p:sp>
      <p:pic>
        <p:nvPicPr>
          <p:cNvPr id="9218" name="Picture 2" descr="Pic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29" y="1224845"/>
            <a:ext cx="9556124" cy="549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35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Skladištenje podataka na uređaju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dirty="0"/>
              <a:t>Skladištenje znamenitosti, recenzija, podataka korisnika na </a:t>
            </a:r>
            <a:r>
              <a:rPr lang="sr-Latn-RS" sz="2400" dirty="0" smtClean="0"/>
              <a:t>uređaju</a:t>
            </a:r>
          </a:p>
          <a:p>
            <a:r>
              <a:rPr lang="sr-Latn-RS" sz="2400" dirty="0"/>
              <a:t>Skladištenje planova obilazaka na uređaju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Skladištenje znamenitosti, recenzija, podataka korisnika na uređaju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759" y="2157488"/>
            <a:ext cx="8915400" cy="3777622"/>
          </a:xfrm>
        </p:spPr>
        <p:txBody>
          <a:bodyPr/>
          <a:lstStyle/>
          <a:p>
            <a:r>
              <a:rPr lang="sr-Latn-RS" dirty="0" smtClean="0"/>
              <a:t>SQLite baza </a:t>
            </a:r>
            <a:r>
              <a:rPr lang="sr-Latn-RS" i="1" dirty="0" smtClean="0"/>
              <a:t>userdata.db</a:t>
            </a:r>
          </a:p>
          <a:p>
            <a:r>
              <a:rPr lang="sr-Latn-RS" dirty="0" smtClean="0"/>
              <a:t>Tabele:</a:t>
            </a:r>
          </a:p>
          <a:p>
            <a:pPr lvl="1"/>
            <a:r>
              <a:rPr lang="sr-Latn-RS" dirty="0" smtClean="0"/>
              <a:t>OFFLINEPLACES</a:t>
            </a:r>
          </a:p>
          <a:p>
            <a:pPr lvl="1"/>
            <a:r>
              <a:rPr lang="sr-Latn-RS" dirty="0" smtClean="0"/>
              <a:t>OFFLINECOMMENTS</a:t>
            </a:r>
          </a:p>
          <a:p>
            <a:pPr lvl="1"/>
            <a:r>
              <a:rPr lang="sr-Latn-RS" dirty="0" smtClean="0"/>
              <a:t>PENDINGPLACES</a:t>
            </a:r>
          </a:p>
          <a:p>
            <a:pPr lvl="1"/>
            <a:r>
              <a:rPr lang="sr-Latn-RS" dirty="0" smtClean="0"/>
              <a:t>PENDINGCOMMENTS</a:t>
            </a:r>
          </a:p>
          <a:p>
            <a:pPr lvl="1"/>
            <a:r>
              <a:rPr lang="sr-Latn-RS" dirty="0" smtClean="0"/>
              <a:t>USERDATA</a:t>
            </a:r>
          </a:p>
          <a:p>
            <a:r>
              <a:rPr lang="sr-Latn-RS" dirty="0" smtClean="0"/>
              <a:t>SQLite Cordova plugin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3709115" y="2524258"/>
            <a:ext cx="116387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424" y="1905000"/>
            <a:ext cx="7408903" cy="46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9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Skladištenje planova obilazaka na uređaju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Cordova file plugin</a:t>
            </a:r>
          </a:p>
          <a:p>
            <a:r>
              <a:rPr lang="sr-Latn-RS" i="1" dirty="0" smtClean="0"/>
              <a:t>JSON.stringify(Javascript object)</a:t>
            </a:r>
          </a:p>
          <a:p>
            <a:r>
              <a:rPr lang="sr-Latn-RS" i="1" dirty="0" smtClean="0"/>
              <a:t>JSON.parse(json_string)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Sinhronizacija podataka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2400" dirty="0"/>
              <a:t>Meteor-ov mehanizam sinhronizacije</a:t>
            </a:r>
            <a:endParaRPr lang="sr-Latn-RS" sz="2400" dirty="0" smtClean="0"/>
          </a:p>
          <a:p>
            <a:r>
              <a:rPr lang="sr-Latn-RS" sz="2400" dirty="0" smtClean="0"/>
              <a:t>Sinhronizacija podataka dodatih u offline režimu</a:t>
            </a:r>
          </a:p>
          <a:p>
            <a:r>
              <a:rPr lang="sr-Latn-RS" sz="2400" dirty="0" smtClean="0"/>
              <a:t>Održavanje perzistiranih podataka u konzistentnom stanju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7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Meteor-ov mehanizam sinhronizacije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publish/subscribe pattern</a:t>
            </a:r>
          </a:p>
          <a:p>
            <a:r>
              <a:rPr lang="sr-Latn-RS" dirty="0" smtClean="0"/>
              <a:t>DDP</a:t>
            </a:r>
          </a:p>
          <a:p>
            <a:r>
              <a:rPr lang="sr-Latn-RS" dirty="0" smtClean="0"/>
              <a:t>Livequery</a:t>
            </a:r>
          </a:p>
          <a:p>
            <a:r>
              <a:rPr lang="sr-Latn-RS" dirty="0" smtClean="0"/>
              <a:t>MiniMongo i MongoDB</a:t>
            </a:r>
            <a:endParaRPr lang="en-US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52" y="1261113"/>
            <a:ext cx="4546242" cy="517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Sadr</a:t>
            </a:r>
            <a:r>
              <a:rPr lang="sr-Latn-RS" dirty="0" smtClean="0"/>
              <a:t>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045108"/>
            <a:ext cx="8915400" cy="4355692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OfflineFirst</a:t>
            </a:r>
            <a:r>
              <a:rPr lang="en-US" sz="2400" dirty="0" smtClean="0"/>
              <a:t>?</a:t>
            </a:r>
          </a:p>
          <a:p>
            <a:r>
              <a:rPr lang="sr-Latn-RS" sz="2400" dirty="0"/>
              <a:t>Postojeća rešenja za razvoj</a:t>
            </a:r>
            <a:r>
              <a:rPr lang="en-US" sz="2400" dirty="0"/>
              <a:t> </a:t>
            </a:r>
            <a:r>
              <a:rPr lang="en-US" sz="2400" dirty="0" err="1"/>
              <a:t>mobilnih</a:t>
            </a:r>
            <a:r>
              <a:rPr lang="en-US" sz="2400" dirty="0"/>
              <a:t> </a:t>
            </a:r>
            <a:r>
              <a:rPr lang="en-US" sz="2400" dirty="0" err="1"/>
              <a:t>aplikacija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podr</a:t>
            </a:r>
            <a:r>
              <a:rPr lang="sr-Latn-RS" sz="2400" dirty="0"/>
              <a:t>škom za offline režim </a:t>
            </a:r>
            <a:r>
              <a:rPr lang="sr-Latn-RS" sz="2400" dirty="0" smtClean="0"/>
              <a:t>rada</a:t>
            </a:r>
            <a:endParaRPr lang="en-US" sz="2400" dirty="0" smtClean="0"/>
          </a:p>
          <a:p>
            <a:r>
              <a:rPr lang="sr-Latn-RS" sz="2400" dirty="0" smtClean="0"/>
              <a:t>Pregled korišćenih tehnologija</a:t>
            </a:r>
          </a:p>
          <a:p>
            <a:r>
              <a:rPr lang="sr-Latn-RS" sz="2400" dirty="0" smtClean="0"/>
              <a:t>Arhitektura aplikacije TripPlanner</a:t>
            </a:r>
          </a:p>
          <a:p>
            <a:r>
              <a:rPr lang="sr-Latn-RS" sz="2400" dirty="0" smtClean="0"/>
              <a:t>Sinhronizacija podataka</a:t>
            </a:r>
          </a:p>
          <a:p>
            <a:r>
              <a:rPr lang="sr-Latn-RS" sz="2400" dirty="0" smtClean="0"/>
              <a:t>Prikaz mapa u offline režimu</a:t>
            </a:r>
          </a:p>
          <a:p>
            <a:pPr marL="0" indent="0">
              <a:buNone/>
            </a:pPr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251" y="220716"/>
            <a:ext cx="10942749" cy="1060173"/>
          </a:xfrm>
        </p:spPr>
        <p:txBody>
          <a:bodyPr>
            <a:normAutofit/>
          </a:bodyPr>
          <a:lstStyle/>
          <a:p>
            <a:r>
              <a:rPr lang="sr-Latn-RS" dirty="0" smtClean="0"/>
              <a:t>Sinhronizacija podataka dodatih u offline režimu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/>
          <a:stretch>
            <a:fillRect/>
          </a:stretch>
        </p:blipFill>
        <p:spPr bwMode="auto">
          <a:xfrm>
            <a:off x="2514600" y="827361"/>
            <a:ext cx="8991600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917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251" y="189186"/>
            <a:ext cx="11347397" cy="1091704"/>
          </a:xfrm>
        </p:spPr>
        <p:txBody>
          <a:bodyPr>
            <a:normAutofit/>
          </a:bodyPr>
          <a:lstStyle/>
          <a:p>
            <a:r>
              <a:rPr lang="sr-Latn-RS" sz="3000" dirty="0" smtClean="0"/>
              <a:t>Održavanje </a:t>
            </a:r>
            <a:r>
              <a:rPr lang="sr-Latn-RS" sz="3200" dirty="0" smtClean="0"/>
              <a:t>perzistiranih</a:t>
            </a:r>
            <a:r>
              <a:rPr lang="sr-Latn-RS" sz="3000" dirty="0" smtClean="0"/>
              <a:t> podataka u konzistentnom stanju</a:t>
            </a:r>
            <a:endParaRPr lang="en-US" sz="3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5626" y="828675"/>
            <a:ext cx="8877300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45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Prikaz mapa u offline režimu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77009"/>
            <a:ext cx="8915400" cy="3777622"/>
          </a:xfrm>
        </p:spPr>
        <p:txBody>
          <a:bodyPr/>
          <a:lstStyle/>
          <a:p>
            <a:r>
              <a:rPr lang="sr-Latn-RS" dirty="0" smtClean="0"/>
              <a:t>Leaflet</a:t>
            </a:r>
          </a:p>
          <a:p>
            <a:r>
              <a:rPr lang="sr-Latn-RS" dirty="0" smtClean="0"/>
              <a:t>OSM</a:t>
            </a:r>
          </a:p>
          <a:p>
            <a:r>
              <a:rPr lang="sr-Latn-RS" dirty="0" smtClean="0"/>
              <a:t>Maperitive</a:t>
            </a:r>
          </a:p>
          <a:p>
            <a:r>
              <a:rPr lang="sr-Latn-RS" dirty="0" smtClean="0"/>
              <a:t>.mbtiles format</a:t>
            </a:r>
          </a:p>
          <a:p>
            <a:r>
              <a:rPr lang="sr-Latn-RS" dirty="0" smtClean="0"/>
              <a:t>SQLite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6" y="3882887"/>
            <a:ext cx="5127103" cy="274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37307" y="1687696"/>
            <a:ext cx="55162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/>
              <a:t>'http://{s}.tile.osm.org/{z}/{x}/{y}.png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411" name="Picture 3" descr="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58" y="2453416"/>
            <a:ext cx="3007076" cy="300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03214" y="5487549"/>
            <a:ext cx="2777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http://tile.osm.org/0/0/0.png</a:t>
            </a:r>
            <a:endParaRPr lang="en-US" dirty="0"/>
          </a:p>
        </p:txBody>
      </p:sp>
      <p:pic>
        <p:nvPicPr>
          <p:cNvPr id="17412" name="Picture 4" descr="0 (1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57" y="2453416"/>
            <a:ext cx="2998373" cy="299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9204961" y="5487549"/>
            <a:ext cx="2777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http://tile.osm.org/1/1/0.png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Prikaz mapa u offline režimu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71197"/>
            <a:ext cx="8915400" cy="3777622"/>
          </a:xfrm>
        </p:spPr>
        <p:txBody>
          <a:bodyPr/>
          <a:lstStyle/>
          <a:p>
            <a:r>
              <a:rPr lang="sr-Latn-RS" dirty="0"/>
              <a:t>Leaflet</a:t>
            </a:r>
          </a:p>
          <a:p>
            <a:r>
              <a:rPr lang="sr-Latn-RS" dirty="0"/>
              <a:t>OSM</a:t>
            </a:r>
          </a:p>
          <a:p>
            <a:r>
              <a:rPr lang="sr-Latn-RS" dirty="0"/>
              <a:t>Maperitive</a:t>
            </a:r>
          </a:p>
          <a:p>
            <a:r>
              <a:rPr lang="sr-Latn-RS" dirty="0"/>
              <a:t>.mbtiles format</a:t>
            </a:r>
          </a:p>
          <a:p>
            <a:r>
              <a:rPr lang="sr-Latn-RS" dirty="0" smtClean="0"/>
              <a:t>SQLite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8" y="4022411"/>
            <a:ext cx="4928520" cy="268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65" y="2002317"/>
            <a:ext cx="6686550" cy="404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1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8604" y="591704"/>
            <a:ext cx="4438940" cy="1280890"/>
          </a:xfrm>
        </p:spPr>
        <p:txBody>
          <a:bodyPr>
            <a:normAutofit/>
          </a:bodyPr>
          <a:lstStyle/>
          <a:p>
            <a:r>
              <a:rPr lang="sr-Latn-RS" dirty="0" smtClean="0"/>
              <a:t>Zaključak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"/>
          <a:stretch>
            <a:fillRect/>
          </a:stretch>
        </p:blipFill>
        <p:spPr>
          <a:xfrm>
            <a:off x="3389697" y="1674421"/>
            <a:ext cx="2757845" cy="474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"/>
          <a:stretch>
            <a:fillRect/>
          </a:stretch>
        </p:blipFill>
        <p:spPr>
          <a:xfrm>
            <a:off x="541314" y="1674421"/>
            <a:ext cx="2757845" cy="4747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"/>
          <a:stretch>
            <a:fillRect/>
          </a:stretch>
        </p:blipFill>
        <p:spPr>
          <a:xfrm>
            <a:off x="6238080" y="1674422"/>
            <a:ext cx="2757846" cy="4747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/>
          <a:stretch>
            <a:fillRect/>
          </a:stretch>
        </p:blipFill>
        <p:spPr>
          <a:xfrm>
            <a:off x="9125118" y="1686296"/>
            <a:ext cx="2809730" cy="48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4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Demonstracija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34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r-Cyrl-CS" b="1" dirty="0"/>
              <a:t>RAZVOJ ANDROID MOBILNIH APLIKACIJA SA PODRŠKOM </a:t>
            </a:r>
            <a:r>
              <a:rPr lang="en-US" dirty="0"/>
              <a:t/>
            </a:r>
            <a:br>
              <a:rPr lang="en-US" dirty="0"/>
            </a:br>
            <a:r>
              <a:rPr lang="sr-Cyrl-CS" b="1" dirty="0"/>
              <a:t>ZA OFFLINE REŽIM RADA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OfflineFirst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b="643"/>
          <a:stretch>
            <a:fillRect/>
          </a:stretch>
        </p:blipFill>
        <p:spPr>
          <a:xfrm>
            <a:off x="5729639" y="3274300"/>
            <a:ext cx="5620425" cy="3138375"/>
          </a:xfrm>
          <a:prstGeom prst="rect">
            <a:avLst/>
          </a:prstGeom>
        </p:spPr>
      </p:pic>
      <p:pic>
        <p:nvPicPr>
          <p:cNvPr id="3076" name="Picture 4" descr="http://warez-nulled.com/wp-content/uploads/2016/09/Inline_Preview-590x2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6"/>
          <a:stretch>
            <a:fillRect/>
          </a:stretch>
        </p:blipFill>
        <p:spPr bwMode="auto">
          <a:xfrm>
            <a:off x="5753391" y="1235034"/>
            <a:ext cx="5620425" cy="192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meme.am/instances/400x/6499308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"/>
          <a:stretch>
            <a:fillRect/>
          </a:stretch>
        </p:blipFill>
        <p:spPr bwMode="auto">
          <a:xfrm>
            <a:off x="1582454" y="2624073"/>
            <a:ext cx="3920276" cy="3776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55668" y="1543792"/>
            <a:ext cx="396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smtClean="0"/>
              <a:t>Control the content your user see, even when they are offline. It’s time to start thinking Offline First.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8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Postojeća rešenja za razvoj</a:t>
            </a:r>
            <a:r>
              <a:rPr lang="en-US" dirty="0"/>
              <a:t> </a:t>
            </a:r>
            <a:r>
              <a:rPr lang="en-US" dirty="0" err="1" smtClean="0"/>
              <a:t>mobilnih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podr</a:t>
            </a:r>
            <a:r>
              <a:rPr lang="sr-Latn-RS" dirty="0" smtClean="0"/>
              <a:t>škom za offline režim 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3808" y="2133600"/>
            <a:ext cx="9390804" cy="3777622"/>
          </a:xfrm>
        </p:spPr>
        <p:txBody>
          <a:bodyPr/>
          <a:lstStyle/>
          <a:p>
            <a:r>
              <a:rPr lang="sr-Latn-RS" dirty="0" smtClean="0"/>
              <a:t>Salesforce Mobile SDK</a:t>
            </a:r>
          </a:p>
          <a:p>
            <a:r>
              <a:rPr lang="sr-Latn-RS" dirty="0" smtClean="0"/>
              <a:t>Oracle Mobile Cloud Service</a:t>
            </a:r>
          </a:p>
          <a:p>
            <a:r>
              <a:rPr lang="sr-Latn-RS" dirty="0" smtClean="0"/>
              <a:t>Azure mobilne aplikacije</a:t>
            </a:r>
          </a:p>
          <a:p>
            <a:r>
              <a:rPr lang="sr-Latn-RS" dirty="0" smtClean="0"/>
              <a:t>Firebase</a:t>
            </a:r>
          </a:p>
          <a:p>
            <a:r>
              <a:rPr lang="sr-Latn-RS" dirty="0" smtClean="0"/>
              <a:t>OutSystems platforma</a:t>
            </a:r>
          </a:p>
          <a:p>
            <a:r>
              <a:rPr lang="sr-Latn-RS" dirty="0" smtClean="0"/>
              <a:t>Alpha everywhere</a:t>
            </a:r>
          </a:p>
          <a:p>
            <a:r>
              <a:rPr lang="sr-Latn-RS" dirty="0" smtClean="0"/>
              <a:t>Hoodie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Rezultat slika za salesfo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060" y="1732512"/>
            <a:ext cx="2627632" cy="16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zultat slika za oracl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32" y="4473189"/>
            <a:ext cx="3043463" cy="3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ibcloud.readthedocs.io/en/latest/_images/az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701" y="3522774"/>
            <a:ext cx="2659490" cy="13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zultat slika za google fire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52" y="2661760"/>
            <a:ext cx="2759919" cy="15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747" y="5209783"/>
            <a:ext cx="3408638" cy="1076412"/>
          </a:xfrm>
          <a:prstGeom prst="rect">
            <a:avLst/>
          </a:prstGeom>
        </p:spPr>
      </p:pic>
      <p:pic>
        <p:nvPicPr>
          <p:cNvPr id="4108" name="Picture 12" descr="Rezultat slik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70" y="5241821"/>
            <a:ext cx="2704885" cy="129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23" y="5042077"/>
            <a:ext cx="1815923" cy="1815923"/>
          </a:xfrm>
          <a:prstGeom prst="rect">
            <a:avLst/>
          </a:prstGeom>
        </p:spPr>
      </p:pic>
      <p:pic>
        <p:nvPicPr>
          <p:cNvPr id="4110" name="Picture 14" descr="Rezultat slika za hoodie j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912" y="5188161"/>
            <a:ext cx="2896945" cy="6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Hoodie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2261" y="2129307"/>
            <a:ext cx="8915400" cy="3777622"/>
          </a:xfrm>
        </p:spPr>
        <p:txBody>
          <a:bodyPr/>
          <a:lstStyle/>
          <a:p>
            <a:r>
              <a:rPr lang="sr-Latn-RS" dirty="0" smtClean="0"/>
              <a:t>Baziran na OfflineFirst pristupu</a:t>
            </a:r>
          </a:p>
          <a:p>
            <a:r>
              <a:rPr lang="sr-Latn-RS" dirty="0" smtClean="0"/>
              <a:t>JavaScript framework</a:t>
            </a:r>
          </a:p>
          <a:p>
            <a:r>
              <a:rPr lang="sr-Latn-RS" dirty="0" smtClean="0"/>
              <a:t>Sinhronizacija</a:t>
            </a:r>
          </a:p>
          <a:p>
            <a:r>
              <a:rPr lang="sr-Latn-RS" dirty="0" smtClean="0"/>
              <a:t>CouchDB</a:t>
            </a:r>
          </a:p>
          <a:p>
            <a:r>
              <a:rPr lang="sr-Latn-RS" dirty="0" smtClean="0"/>
              <a:t>Podrška i dokumentacija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52" y="298542"/>
            <a:ext cx="1285852" cy="1285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13" y="395510"/>
            <a:ext cx="1080843" cy="108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66" y="395510"/>
            <a:ext cx="1107785" cy="1107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61" y="298542"/>
            <a:ext cx="1285852" cy="1285852"/>
          </a:xfrm>
          <a:prstGeom prst="rect">
            <a:avLst/>
          </a:prstGeom>
        </p:spPr>
      </p:pic>
      <p:pic>
        <p:nvPicPr>
          <p:cNvPr id="1026" name="Picture 2" descr="http://docs.hood.ie/src/img/how-hoodie-works/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550" y="1893125"/>
            <a:ext cx="7122171" cy="40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09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Offline podrška - problemi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30681"/>
            <a:ext cx="8915400" cy="3359634"/>
          </a:xfrm>
        </p:spPr>
        <p:txBody>
          <a:bodyPr/>
          <a:lstStyle/>
          <a:p>
            <a:r>
              <a:rPr lang="sr-Latn-RS" dirty="0" smtClean="0"/>
              <a:t>1. Skladištenje podataka na uređaju</a:t>
            </a:r>
          </a:p>
          <a:p>
            <a:r>
              <a:rPr lang="sr-Latn-RS" dirty="0" smtClean="0"/>
              <a:t>2. Sinhronizacija između servera i </a:t>
            </a:r>
            <a:r>
              <a:rPr lang="sr-Latn-RS" dirty="0" smtClean="0"/>
              <a:t>klijenata</a:t>
            </a:r>
            <a:endParaRPr lang="sr-Latn-RS" dirty="0" smtClean="0"/>
          </a:p>
        </p:txBody>
      </p:sp>
      <p:pic>
        <p:nvPicPr>
          <p:cNvPr id="16386" name="Picture 2" descr="http://capforge.com/wp-content/uploads/2015/06/quickbooks-bookkeeping-proble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516" y="3150216"/>
            <a:ext cx="4887733" cy="325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7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Pregled korišćenih tehnologija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Meteor</a:t>
            </a:r>
          </a:p>
          <a:p>
            <a:r>
              <a:rPr lang="en-US" sz="2400" dirty="0" err="1"/>
              <a:t>Tehnologije</a:t>
            </a:r>
            <a:r>
              <a:rPr lang="en-US" sz="2400" dirty="0"/>
              <a:t> </a:t>
            </a:r>
            <a:r>
              <a:rPr lang="en-US" sz="2400" dirty="0" err="1"/>
              <a:t>za</a:t>
            </a:r>
            <a:r>
              <a:rPr lang="en-US" sz="2400" dirty="0"/>
              <a:t> </a:t>
            </a:r>
            <a:r>
              <a:rPr lang="sr-Latn-RS" sz="2400" dirty="0"/>
              <a:t>skladištenje podataka u mobilnoj </a:t>
            </a:r>
            <a:r>
              <a:rPr lang="sr-Latn-RS" sz="2400" dirty="0" smtClean="0"/>
              <a:t>aplikaciji</a:t>
            </a:r>
          </a:p>
          <a:p>
            <a:r>
              <a:rPr lang="sr-Latn-RS" sz="2400" dirty="0" smtClean="0"/>
              <a:t>Leaflet</a:t>
            </a:r>
          </a:p>
        </p:txBody>
      </p:sp>
    </p:spTree>
    <p:extLst>
      <p:ext uri="{BB962C8B-B14F-4D97-AF65-F5344CB8AC3E}">
        <p14:creationId xmlns:p14="http://schemas.microsoft.com/office/powerpoint/2010/main" val="28527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zultat sli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236" y="-71628"/>
            <a:ext cx="2309683" cy="182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Meteor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166" y="1702267"/>
            <a:ext cx="8915400" cy="3777622"/>
          </a:xfrm>
        </p:spPr>
        <p:txBody>
          <a:bodyPr/>
          <a:lstStyle/>
          <a:p>
            <a:r>
              <a:rPr lang="sr-Latn-RS" dirty="0" smtClean="0"/>
              <a:t>Full stack izomorfni framework</a:t>
            </a:r>
          </a:p>
          <a:p>
            <a:r>
              <a:rPr lang="sr-Latn-RS" dirty="0" smtClean="0"/>
              <a:t>Javascript i web tehnologije</a:t>
            </a:r>
          </a:p>
          <a:p>
            <a:r>
              <a:rPr lang="sr-Latn-RS" dirty="0" smtClean="0"/>
              <a:t>Node.js</a:t>
            </a:r>
          </a:p>
          <a:p>
            <a:r>
              <a:rPr lang="sr-Latn-RS" dirty="0" smtClean="0"/>
              <a:t>MongoDB</a:t>
            </a:r>
          </a:p>
          <a:p>
            <a:r>
              <a:rPr lang="sr-Latn-RS" dirty="0" smtClean="0"/>
              <a:t>Integracija sa Cordova-om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32" y="4023534"/>
            <a:ext cx="4205107" cy="2102554"/>
          </a:xfrm>
          <a:prstGeom prst="rect">
            <a:avLst/>
          </a:prstGeom>
        </p:spPr>
      </p:pic>
      <p:pic>
        <p:nvPicPr>
          <p:cNvPr id="2058" name="Picture 10" descr="Rezultat sli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73" y="1056068"/>
            <a:ext cx="6518597" cy="507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Meteor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18" y="1905000"/>
            <a:ext cx="8915400" cy="3777622"/>
          </a:xfrm>
        </p:spPr>
        <p:txBody>
          <a:bodyPr/>
          <a:lstStyle/>
          <a:p>
            <a:r>
              <a:rPr lang="en-US" dirty="0" err="1" smtClean="0"/>
              <a:t>Porodica</a:t>
            </a:r>
            <a:r>
              <a:rPr lang="en-US" dirty="0" smtClean="0"/>
              <a:t> MEAN stack-ova</a:t>
            </a:r>
          </a:p>
          <a:p>
            <a:r>
              <a:rPr lang="en-US" dirty="0" err="1" smtClean="0"/>
              <a:t>Izomorfan</a:t>
            </a:r>
            <a:r>
              <a:rPr lang="en-US" dirty="0" smtClean="0"/>
              <a:t> framework</a:t>
            </a:r>
            <a:endParaRPr lang="sr-Latn-R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77" y="3612524"/>
            <a:ext cx="4166400" cy="2070098"/>
          </a:xfrm>
          <a:prstGeom prst="rect">
            <a:avLst/>
          </a:prstGeom>
        </p:spPr>
      </p:pic>
      <p:pic>
        <p:nvPicPr>
          <p:cNvPr id="5126" name="Picture 6" descr="https://blog.designveloper.com/wp-content/uploads/2016/07/Meteor-compon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63" y="1666093"/>
            <a:ext cx="6714005" cy="40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512</TotalTime>
  <Words>360</Words>
  <Application>Microsoft Office PowerPoint</Application>
  <PresentationFormat>Widescreen</PresentationFormat>
  <Paragraphs>116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Wingdings 3</vt:lpstr>
      <vt:lpstr>Wisp</vt:lpstr>
      <vt:lpstr>RAZVOJ ANDROID MOBILNIH APLIKACIJA SA PODRŠKOM  ZA OFFLINE REŽIM RADA </vt:lpstr>
      <vt:lpstr>Sadržaj</vt:lpstr>
      <vt:lpstr>OfflineFirst?</vt:lpstr>
      <vt:lpstr>Postojeća rešenja za razvoj mobilnih aplikacija sa podrškom za offline režim rada</vt:lpstr>
      <vt:lpstr>Hoodie</vt:lpstr>
      <vt:lpstr>Offline podrška - problemi</vt:lpstr>
      <vt:lpstr>Pregled korišćenih tehnologija</vt:lpstr>
      <vt:lpstr>Meteor</vt:lpstr>
      <vt:lpstr>Meteor stack</vt:lpstr>
      <vt:lpstr>Kako Meteor radi?</vt:lpstr>
      <vt:lpstr>Tehnologije za skladištenje podataka u mobilnoj aplikaciji </vt:lpstr>
      <vt:lpstr>Leaflet</vt:lpstr>
      <vt:lpstr>Turisticka aplikacija za planiranje obilazaka - TripPlanner</vt:lpstr>
      <vt:lpstr>Arhitektura aplikacije TripPlanner</vt:lpstr>
      <vt:lpstr>Skladištenje podataka na uređaju</vt:lpstr>
      <vt:lpstr>Skladištenje znamenitosti, recenzija, podataka korisnika na uređaju</vt:lpstr>
      <vt:lpstr>Skladištenje planova obilazaka na uređaju</vt:lpstr>
      <vt:lpstr>Sinhronizacija podataka</vt:lpstr>
      <vt:lpstr>Meteor-ov mehanizam sinhronizacije</vt:lpstr>
      <vt:lpstr>Sinhronizacija podataka dodatih u offline režimu</vt:lpstr>
      <vt:lpstr>Održavanje perzistiranih podataka u konzistentnom stanju</vt:lpstr>
      <vt:lpstr>Prikaz mapa u offline režimu</vt:lpstr>
      <vt:lpstr>Prikaz mapa u offline režimu</vt:lpstr>
      <vt:lpstr>Zaključak</vt:lpstr>
      <vt:lpstr>Demonstracija</vt:lpstr>
      <vt:lpstr>RAZVOJ ANDROID MOBILNIH APLIKACIJA SA PODRŠKOM  ZA OFFLINE REŽIM RADA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ANDROID MOBILNIH APLIKACIJA SA PODRŠKOM  ZA OFFLINE REŽIM RADA</dc:title>
  <dc:creator>Zeljko Lakovic</dc:creator>
  <cp:lastModifiedBy>Zeljko Lakovic</cp:lastModifiedBy>
  <cp:revision>40</cp:revision>
  <dcterms:created xsi:type="dcterms:W3CDTF">2016-10-19T17:43:00Z</dcterms:created>
  <dcterms:modified xsi:type="dcterms:W3CDTF">2016-10-20T05:44:49Z</dcterms:modified>
</cp:coreProperties>
</file>